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jit\Documents\time%20poverty\Presentations\urban_rural_comparison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jit\Documents\time%20poverty\Presentations\urban_rural_comparison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torage01.bard.edu\Public\zacharia\sync_work\turkey_final_report_tabs_figs_jan8_201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torage01.bard.edu\Public\zacharia\sync_work\turkey_final_report_tabs_figs_jan8_2014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My%20Documents\Dropbox\TimeIncomepoverty\Forreport\TABLES_19August_colo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official_vs_limtip_hh_pov_rate!$C$16</c:f>
              <c:strCache>
                <c:ptCount val="1"/>
                <c:pt idx="0">
                  <c:v>Official</c:v>
                </c:pt>
              </c:strCache>
            </c:strRef>
          </c:tx>
          <c:invertIfNegative val="0"/>
          <c:cat>
            <c:strRef>
              <c:f>official_vs_limtip_hh_pov_rate!$B$17:$B$21</c:f>
              <c:strCache>
                <c:ptCount val="5"/>
                <c:pt idx="0">
                  <c:v>Argentina</c:v>
                </c:pt>
                <c:pt idx="1">
                  <c:v>Chile</c:v>
                </c:pt>
                <c:pt idx="2">
                  <c:v>Mexico</c:v>
                </c:pt>
                <c:pt idx="3">
                  <c:v>Korea</c:v>
                </c:pt>
                <c:pt idx="4">
                  <c:v>Turkey</c:v>
                </c:pt>
              </c:strCache>
            </c:strRef>
          </c:cat>
          <c:val>
            <c:numRef>
              <c:f>official_vs_limtip_hh_pov_rate!$C$17:$C$21</c:f>
              <c:numCache>
                <c:formatCode>0</c:formatCode>
                <c:ptCount val="5"/>
                <c:pt idx="0">
                  <c:v>6.2295999999999996</c:v>
                </c:pt>
                <c:pt idx="1">
                  <c:v>10.8896</c:v>
                </c:pt>
                <c:pt idx="2">
                  <c:v>41.026600000000002</c:v>
                </c:pt>
                <c:pt idx="3">
                  <c:v>2.6</c:v>
                </c:pt>
                <c:pt idx="4">
                  <c:v>24.15</c:v>
                </c:pt>
              </c:numCache>
            </c:numRef>
          </c:val>
        </c:ser>
        <c:ser>
          <c:idx val="1"/>
          <c:order val="1"/>
          <c:tx>
            <c:strRef>
              <c:f>official_vs_limtip_hh_pov_rate!$D$16</c:f>
              <c:strCache>
                <c:ptCount val="1"/>
                <c:pt idx="0">
                  <c:v>Levy</c:v>
                </c:pt>
              </c:strCache>
            </c:strRef>
          </c:tx>
          <c:invertIfNegative val="0"/>
          <c:cat>
            <c:strRef>
              <c:f>official_vs_limtip_hh_pov_rate!$B$17:$B$21</c:f>
              <c:strCache>
                <c:ptCount val="5"/>
                <c:pt idx="0">
                  <c:v>Argentina</c:v>
                </c:pt>
                <c:pt idx="1">
                  <c:v>Chile</c:v>
                </c:pt>
                <c:pt idx="2">
                  <c:v>Mexico</c:v>
                </c:pt>
                <c:pt idx="3">
                  <c:v>Korea</c:v>
                </c:pt>
                <c:pt idx="4">
                  <c:v>Turkey</c:v>
                </c:pt>
              </c:strCache>
            </c:strRef>
          </c:cat>
          <c:val>
            <c:numRef>
              <c:f>official_vs_limtip_hh_pov_rate!$D$17:$D$21</c:f>
              <c:numCache>
                <c:formatCode>0</c:formatCode>
                <c:ptCount val="5"/>
                <c:pt idx="0">
                  <c:v>11.0649</c:v>
                </c:pt>
                <c:pt idx="1">
                  <c:v>17.842700000000001</c:v>
                </c:pt>
                <c:pt idx="2">
                  <c:v>49.985100000000003</c:v>
                </c:pt>
                <c:pt idx="3">
                  <c:v>7.5</c:v>
                </c:pt>
                <c:pt idx="4">
                  <c:v>34.51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8197504"/>
        <c:axId val="78199040"/>
      </c:barChart>
      <c:catAx>
        <c:axId val="78197504"/>
        <c:scaling>
          <c:orientation val="minMax"/>
        </c:scaling>
        <c:delete val="0"/>
        <c:axPos val="b"/>
        <c:majorTickMark val="out"/>
        <c:minorTickMark val="none"/>
        <c:tickLblPos val="nextTo"/>
        <c:crossAx val="78199040"/>
        <c:crosses val="autoZero"/>
        <c:auto val="1"/>
        <c:lblAlgn val="ctr"/>
        <c:lblOffset val="100"/>
        <c:noMultiLvlLbl val="0"/>
      </c:catAx>
      <c:valAx>
        <c:axId val="7819904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crossAx val="781975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4"/>
            <c:invertIfNegative val="0"/>
            <c:bubble3D val="0"/>
          </c:dPt>
          <c:cat>
            <c:strRef>
              <c:f>hh_inc_deficit!$B$35:$B$39</c:f>
              <c:strCache>
                <c:ptCount val="5"/>
                <c:pt idx="0">
                  <c:v>Argentina</c:v>
                </c:pt>
                <c:pt idx="1">
                  <c:v>Chile</c:v>
                </c:pt>
                <c:pt idx="2">
                  <c:v>Mexico</c:v>
                </c:pt>
                <c:pt idx="3">
                  <c:v>Korea</c:v>
                </c:pt>
                <c:pt idx="4">
                  <c:v>Turkey</c:v>
                </c:pt>
              </c:strCache>
            </c:strRef>
          </c:cat>
          <c:val>
            <c:numRef>
              <c:f>hh_inc_deficit!$D$35:$D$39</c:f>
              <c:numCache>
                <c:formatCode>0.0</c:formatCode>
                <c:ptCount val="5"/>
                <c:pt idx="0">
                  <c:v>2.205670926517572</c:v>
                </c:pt>
                <c:pt idx="1">
                  <c:v>2.5681346744713105</c:v>
                </c:pt>
                <c:pt idx="2">
                  <c:v>1.6919668227443405</c:v>
                </c:pt>
                <c:pt idx="3">
                  <c:v>2.4625462944004868</c:v>
                </c:pt>
                <c:pt idx="4">
                  <c:v>2.3928470183028523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8225792"/>
        <c:axId val="78227328"/>
      </c:barChart>
      <c:catAx>
        <c:axId val="78225792"/>
        <c:scaling>
          <c:orientation val="minMax"/>
        </c:scaling>
        <c:delete val="0"/>
        <c:axPos val="b"/>
        <c:majorTickMark val="out"/>
        <c:minorTickMark val="none"/>
        <c:tickLblPos val="nextTo"/>
        <c:crossAx val="78227328"/>
        <c:crosses val="autoZero"/>
        <c:auto val="1"/>
        <c:lblAlgn val="ctr"/>
        <c:lblOffset val="100"/>
        <c:noMultiLvlLbl val="0"/>
      </c:catAx>
      <c:valAx>
        <c:axId val="78227328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crossAx val="782257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Urban Men</c:v>
          </c:tx>
          <c:spPr>
            <a:ln w="38100"/>
          </c:spPr>
          <c:marker>
            <c:spPr>
              <a:ln w="38100"/>
            </c:spPr>
          </c:marker>
          <c:cat>
            <c:strRef>
              <c:f>Fig18_tpov_uslhrs!$B$15:$B$19</c:f>
              <c:strCache>
                <c:ptCount val="5"/>
                <c:pt idx="0">
                  <c:v>Less than 20</c:v>
                </c:pt>
                <c:pt idx="1">
                  <c:v>21 to 35</c:v>
                </c:pt>
                <c:pt idx="2">
                  <c:v>36 to 50</c:v>
                </c:pt>
                <c:pt idx="3">
                  <c:v>51 to 60</c:v>
                </c:pt>
                <c:pt idx="4">
                  <c:v>61+</c:v>
                </c:pt>
              </c:strCache>
            </c:strRef>
          </c:cat>
          <c:val>
            <c:numRef>
              <c:f>Fig18_tpov_uslhrs!$D$15:$D$19</c:f>
              <c:numCache>
                <c:formatCode>General</c:formatCode>
                <c:ptCount val="5"/>
                <c:pt idx="0">
                  <c:v>1.8</c:v>
                </c:pt>
                <c:pt idx="1">
                  <c:v>2.7</c:v>
                </c:pt>
                <c:pt idx="2">
                  <c:v>9.6</c:v>
                </c:pt>
                <c:pt idx="3">
                  <c:v>31.8</c:v>
                </c:pt>
                <c:pt idx="4">
                  <c:v>96</c:v>
                </c:pt>
              </c:numCache>
            </c:numRef>
          </c:val>
          <c:smooth val="0"/>
        </c:ser>
        <c:ser>
          <c:idx val="1"/>
          <c:order val="1"/>
          <c:tx>
            <c:v>Rural Men</c:v>
          </c:tx>
          <c:spPr>
            <a:ln w="38100"/>
          </c:spPr>
          <c:marker>
            <c:spPr>
              <a:ln w="38100"/>
            </c:spPr>
          </c:marker>
          <c:val>
            <c:numRef>
              <c:f>Fig18_tpov_uslhrs!$D$24:$D$28</c:f>
              <c:numCache>
                <c:formatCode>General</c:formatCode>
                <c:ptCount val="5"/>
                <c:pt idx="0">
                  <c:v>0</c:v>
                </c:pt>
                <c:pt idx="1">
                  <c:v>6.3</c:v>
                </c:pt>
                <c:pt idx="2">
                  <c:v>11.8</c:v>
                </c:pt>
                <c:pt idx="3">
                  <c:v>25.8</c:v>
                </c:pt>
                <c:pt idx="4">
                  <c:v>93.5</c:v>
                </c:pt>
              </c:numCache>
            </c:numRef>
          </c:val>
          <c:smooth val="0"/>
        </c:ser>
        <c:ser>
          <c:idx val="2"/>
          <c:order val="2"/>
          <c:tx>
            <c:v>Urban Women</c:v>
          </c:tx>
          <c:spPr>
            <a:ln w="38100"/>
          </c:spPr>
          <c:marker>
            <c:spPr>
              <a:ln w="38100"/>
            </c:spPr>
          </c:marker>
          <c:val>
            <c:numRef>
              <c:f>Fig18_tpov_uslhrs!$E$15:$E$19</c:f>
              <c:numCache>
                <c:formatCode>General</c:formatCode>
                <c:ptCount val="5"/>
                <c:pt idx="0">
                  <c:v>24.9</c:v>
                </c:pt>
                <c:pt idx="1">
                  <c:v>38.9</c:v>
                </c:pt>
                <c:pt idx="2">
                  <c:v>60.2</c:v>
                </c:pt>
                <c:pt idx="3">
                  <c:v>69.2</c:v>
                </c:pt>
                <c:pt idx="4">
                  <c:v>100</c:v>
                </c:pt>
              </c:numCache>
            </c:numRef>
          </c:val>
          <c:smooth val="0"/>
        </c:ser>
        <c:ser>
          <c:idx val="3"/>
          <c:order val="3"/>
          <c:tx>
            <c:v>Rural Women</c:v>
          </c:tx>
          <c:spPr>
            <a:ln w="38100"/>
          </c:spPr>
          <c:marker>
            <c:spPr>
              <a:ln w="38100"/>
            </c:spPr>
          </c:marker>
          <c:val>
            <c:numRef>
              <c:f>Fig18_tpov_uslhrs!$E$24:$E$28</c:f>
              <c:numCache>
                <c:formatCode>General</c:formatCode>
                <c:ptCount val="5"/>
                <c:pt idx="0">
                  <c:v>28.4</c:v>
                </c:pt>
                <c:pt idx="1">
                  <c:v>43.6</c:v>
                </c:pt>
                <c:pt idx="2">
                  <c:v>65.5</c:v>
                </c:pt>
                <c:pt idx="3">
                  <c:v>77.900000000000006</c:v>
                </c:pt>
                <c:pt idx="4">
                  <c:v>98.1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987456"/>
        <c:axId val="79989376"/>
      </c:lineChart>
      <c:catAx>
        <c:axId val="799874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9989376"/>
        <c:crosses val="autoZero"/>
        <c:auto val="1"/>
        <c:lblAlgn val="ctr"/>
        <c:lblOffset val="100"/>
        <c:noMultiLvlLbl val="0"/>
      </c:catAx>
      <c:valAx>
        <c:axId val="79989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in"/>
        <c:tickLblPos val="nextTo"/>
        <c:crossAx val="799874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967264508603114E-2"/>
          <c:y val="4.9805234626045684E-2"/>
          <c:w val="0.79598255079226077"/>
          <c:h val="0.783673804793093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Fig19_rhp_uslhrs!$D$4</c:f>
              <c:strCache>
                <c:ptCount val="1"/>
                <c:pt idx="0">
                  <c:v>Urban</c:v>
                </c:pt>
              </c:strCache>
            </c:strRef>
          </c:tx>
          <c:invertIfNegative val="0"/>
          <c:cat>
            <c:multiLvlStrRef>
              <c:f>Fig19_rhp_uslhrs!$B$5:$C$14</c:f>
              <c:multiLvlStrCache>
                <c:ptCount val="10"/>
                <c:lvl>
                  <c:pt idx="0">
                    <c:v>Men</c:v>
                  </c:pt>
                  <c:pt idx="1">
                    <c:v>Women</c:v>
                  </c:pt>
                  <c:pt idx="2">
                    <c:v>Men</c:v>
                  </c:pt>
                  <c:pt idx="3">
                    <c:v>Women</c:v>
                  </c:pt>
                  <c:pt idx="4">
                    <c:v>Men</c:v>
                  </c:pt>
                  <c:pt idx="5">
                    <c:v>Women</c:v>
                  </c:pt>
                  <c:pt idx="6">
                    <c:v>Men</c:v>
                  </c:pt>
                  <c:pt idx="7">
                    <c:v>Women</c:v>
                  </c:pt>
                  <c:pt idx="8">
                    <c:v>Men</c:v>
                  </c:pt>
                  <c:pt idx="9">
                    <c:v>Women</c:v>
                  </c:pt>
                </c:lvl>
                <c:lvl>
                  <c:pt idx="0">
                    <c:v>Less than 20</c:v>
                  </c:pt>
                  <c:pt idx="2">
                    <c:v>21 to 35</c:v>
                  </c:pt>
                  <c:pt idx="4">
                    <c:v>36 to 50</c:v>
                  </c:pt>
                  <c:pt idx="6">
                    <c:v>51 to 60</c:v>
                  </c:pt>
                  <c:pt idx="8">
                    <c:v>61+</c:v>
                  </c:pt>
                </c:lvl>
              </c:multiLvlStrCache>
            </c:multiLvlStrRef>
          </c:cat>
          <c:val>
            <c:numRef>
              <c:f>Fig19_rhp_uslhrs!$D$5:$D$14</c:f>
              <c:numCache>
                <c:formatCode>General</c:formatCode>
                <c:ptCount val="10"/>
                <c:pt idx="0">
                  <c:v>7.5278999999999945</c:v>
                </c:pt>
                <c:pt idx="1">
                  <c:v>33.626900000000013</c:v>
                </c:pt>
                <c:pt idx="2">
                  <c:v>7.7869999999999999</c:v>
                </c:pt>
                <c:pt idx="3">
                  <c:v>28.839900000000103</c:v>
                </c:pt>
                <c:pt idx="4">
                  <c:v>6.7135999999999996</c:v>
                </c:pt>
                <c:pt idx="5">
                  <c:v>27.067900000000005</c:v>
                </c:pt>
                <c:pt idx="6">
                  <c:v>6.0248999999999855</c:v>
                </c:pt>
                <c:pt idx="7">
                  <c:v>22.673200000000001</c:v>
                </c:pt>
                <c:pt idx="8">
                  <c:v>6.1322000000000001</c:v>
                </c:pt>
                <c:pt idx="9">
                  <c:v>19.105799999999892</c:v>
                </c:pt>
              </c:numCache>
            </c:numRef>
          </c:val>
        </c:ser>
        <c:ser>
          <c:idx val="1"/>
          <c:order val="1"/>
          <c:tx>
            <c:strRef>
              <c:f>Fig19_rhp_uslhrs!$E$4</c:f>
              <c:strCache>
                <c:ptCount val="1"/>
                <c:pt idx="0">
                  <c:v>Rural</c:v>
                </c:pt>
              </c:strCache>
            </c:strRef>
          </c:tx>
          <c:invertIfNegative val="0"/>
          <c:cat>
            <c:multiLvlStrRef>
              <c:f>Fig19_rhp_uslhrs!$B$5:$C$14</c:f>
              <c:multiLvlStrCache>
                <c:ptCount val="10"/>
                <c:lvl>
                  <c:pt idx="0">
                    <c:v>Men</c:v>
                  </c:pt>
                  <c:pt idx="1">
                    <c:v>Women</c:v>
                  </c:pt>
                  <c:pt idx="2">
                    <c:v>Men</c:v>
                  </c:pt>
                  <c:pt idx="3">
                    <c:v>Women</c:v>
                  </c:pt>
                  <c:pt idx="4">
                    <c:v>Men</c:v>
                  </c:pt>
                  <c:pt idx="5">
                    <c:v>Women</c:v>
                  </c:pt>
                  <c:pt idx="6">
                    <c:v>Men</c:v>
                  </c:pt>
                  <c:pt idx="7">
                    <c:v>Women</c:v>
                  </c:pt>
                  <c:pt idx="8">
                    <c:v>Men</c:v>
                  </c:pt>
                  <c:pt idx="9">
                    <c:v>Women</c:v>
                  </c:pt>
                </c:lvl>
                <c:lvl>
                  <c:pt idx="0">
                    <c:v>Less than 20</c:v>
                  </c:pt>
                  <c:pt idx="2">
                    <c:v>21 to 35</c:v>
                  </c:pt>
                  <c:pt idx="4">
                    <c:v>36 to 50</c:v>
                  </c:pt>
                  <c:pt idx="6">
                    <c:v>51 to 60</c:v>
                  </c:pt>
                  <c:pt idx="8">
                    <c:v>61+</c:v>
                  </c:pt>
                </c:lvl>
              </c:multiLvlStrCache>
            </c:multiLvlStrRef>
          </c:cat>
          <c:val>
            <c:numRef>
              <c:f>Fig19_rhp_uslhrs!$E$5:$E$14</c:f>
              <c:numCache>
                <c:formatCode>General</c:formatCode>
                <c:ptCount val="10"/>
                <c:pt idx="0">
                  <c:v>4.4831000000000003</c:v>
                </c:pt>
                <c:pt idx="1">
                  <c:v>36.979700000000001</c:v>
                </c:pt>
                <c:pt idx="2">
                  <c:v>8.6422000000000008</c:v>
                </c:pt>
                <c:pt idx="3">
                  <c:v>35.367200000000004</c:v>
                </c:pt>
                <c:pt idx="4">
                  <c:v>8.9969000000000001</c:v>
                </c:pt>
                <c:pt idx="5">
                  <c:v>33.771800000000006</c:v>
                </c:pt>
                <c:pt idx="6">
                  <c:v>7.1200999999999945</c:v>
                </c:pt>
                <c:pt idx="7">
                  <c:v>33.238200000000013</c:v>
                </c:pt>
                <c:pt idx="8">
                  <c:v>8.1172000000000004</c:v>
                </c:pt>
                <c:pt idx="9">
                  <c:v>31.592099999999888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775552"/>
        <c:axId val="90777088"/>
      </c:barChart>
      <c:catAx>
        <c:axId val="907755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0777088"/>
        <c:crosses val="autoZero"/>
        <c:auto val="1"/>
        <c:lblAlgn val="ctr"/>
        <c:lblOffset val="100"/>
        <c:noMultiLvlLbl val="0"/>
      </c:catAx>
      <c:valAx>
        <c:axId val="90777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in"/>
        <c:tickLblPos val="nextTo"/>
        <c:crossAx val="907755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Graphs!$X$4</c:f>
              <c:strCache>
                <c:ptCount val="1"/>
                <c:pt idx="0">
                  <c:v>Urban Men</c:v>
                </c:pt>
              </c:strCache>
            </c:strRef>
          </c:tx>
          <c:invertIfNegative val="0"/>
          <c:cat>
            <c:strRef>
              <c:f>Graphs!$W$5:$W$9</c:f>
              <c:strCache>
                <c:ptCount val="5"/>
                <c:pt idx="0">
                  <c:v>Bottom</c:v>
                </c:pt>
                <c:pt idx="1">
                  <c:v>Second</c:v>
                </c:pt>
                <c:pt idx="2">
                  <c:v>Middle</c:v>
                </c:pt>
                <c:pt idx="3">
                  <c:v>Fourth</c:v>
                </c:pt>
                <c:pt idx="4">
                  <c:v>Top</c:v>
                </c:pt>
              </c:strCache>
            </c:strRef>
          </c:cat>
          <c:val>
            <c:numRef>
              <c:f>Graphs!$X$5:$X$9</c:f>
              <c:numCache>
                <c:formatCode>General</c:formatCode>
                <c:ptCount val="5"/>
                <c:pt idx="0">
                  <c:v>116</c:v>
                </c:pt>
                <c:pt idx="1">
                  <c:v>43</c:v>
                </c:pt>
                <c:pt idx="2">
                  <c:v>28</c:v>
                </c:pt>
                <c:pt idx="3">
                  <c:v>21</c:v>
                </c:pt>
                <c:pt idx="4">
                  <c:v>12</c:v>
                </c:pt>
              </c:numCache>
            </c:numRef>
          </c:val>
        </c:ser>
        <c:ser>
          <c:idx val="1"/>
          <c:order val="1"/>
          <c:tx>
            <c:strRef>
              <c:f>Graphs!$Y$4</c:f>
              <c:strCache>
                <c:ptCount val="1"/>
                <c:pt idx="0">
                  <c:v>Urban Women</c:v>
                </c:pt>
              </c:strCache>
            </c:strRef>
          </c:tx>
          <c:invertIfNegative val="0"/>
          <c:cat>
            <c:strRef>
              <c:f>Graphs!$W$5:$W$9</c:f>
              <c:strCache>
                <c:ptCount val="5"/>
                <c:pt idx="0">
                  <c:v>Bottom</c:v>
                </c:pt>
                <c:pt idx="1">
                  <c:v>Second</c:v>
                </c:pt>
                <c:pt idx="2">
                  <c:v>Middle</c:v>
                </c:pt>
                <c:pt idx="3">
                  <c:v>Fourth</c:v>
                </c:pt>
                <c:pt idx="4">
                  <c:v>Top</c:v>
                </c:pt>
              </c:strCache>
            </c:strRef>
          </c:cat>
          <c:val>
            <c:numRef>
              <c:f>Graphs!$Y$5:$Y$9</c:f>
              <c:numCache>
                <c:formatCode>General</c:formatCode>
                <c:ptCount val="5"/>
                <c:pt idx="0">
                  <c:v>234</c:v>
                </c:pt>
                <c:pt idx="1">
                  <c:v>73</c:v>
                </c:pt>
                <c:pt idx="2">
                  <c:v>45</c:v>
                </c:pt>
                <c:pt idx="3">
                  <c:v>40</c:v>
                </c:pt>
                <c:pt idx="4">
                  <c:v>22</c:v>
                </c:pt>
              </c:numCache>
            </c:numRef>
          </c:val>
        </c:ser>
        <c:ser>
          <c:idx val="2"/>
          <c:order val="2"/>
          <c:tx>
            <c:strRef>
              <c:f>Graphs!$Z$4</c:f>
              <c:strCache>
                <c:ptCount val="1"/>
                <c:pt idx="0">
                  <c:v>Rural Men</c:v>
                </c:pt>
              </c:strCache>
            </c:strRef>
          </c:tx>
          <c:invertIfNegative val="0"/>
          <c:cat>
            <c:strRef>
              <c:f>Graphs!$W$5:$W$9</c:f>
              <c:strCache>
                <c:ptCount val="5"/>
                <c:pt idx="0">
                  <c:v>Bottom</c:v>
                </c:pt>
                <c:pt idx="1">
                  <c:v>Second</c:v>
                </c:pt>
                <c:pt idx="2">
                  <c:v>Middle</c:v>
                </c:pt>
                <c:pt idx="3">
                  <c:v>Fourth</c:v>
                </c:pt>
                <c:pt idx="4">
                  <c:v>Top</c:v>
                </c:pt>
              </c:strCache>
            </c:strRef>
          </c:cat>
          <c:val>
            <c:numRef>
              <c:f>Graphs!$Z$5:$Z$9</c:f>
              <c:numCache>
                <c:formatCode>General</c:formatCode>
                <c:ptCount val="5"/>
                <c:pt idx="0">
                  <c:v>64</c:v>
                </c:pt>
                <c:pt idx="1">
                  <c:v>26</c:v>
                </c:pt>
                <c:pt idx="2">
                  <c:v>16</c:v>
                </c:pt>
                <c:pt idx="3">
                  <c:v>14</c:v>
                </c:pt>
                <c:pt idx="4">
                  <c:v>5</c:v>
                </c:pt>
              </c:numCache>
            </c:numRef>
          </c:val>
        </c:ser>
        <c:ser>
          <c:idx val="3"/>
          <c:order val="3"/>
          <c:tx>
            <c:strRef>
              <c:f>Graphs!$AA$4</c:f>
              <c:strCache>
                <c:ptCount val="1"/>
                <c:pt idx="0">
                  <c:v>Rural Women</c:v>
                </c:pt>
              </c:strCache>
            </c:strRef>
          </c:tx>
          <c:invertIfNegative val="0"/>
          <c:cat>
            <c:strRef>
              <c:f>Graphs!$W$5:$W$9</c:f>
              <c:strCache>
                <c:ptCount val="5"/>
                <c:pt idx="0">
                  <c:v>Bottom</c:v>
                </c:pt>
                <c:pt idx="1">
                  <c:v>Second</c:v>
                </c:pt>
                <c:pt idx="2">
                  <c:v>Middle</c:v>
                </c:pt>
                <c:pt idx="3">
                  <c:v>Fourth</c:v>
                </c:pt>
                <c:pt idx="4">
                  <c:v>Top</c:v>
                </c:pt>
              </c:strCache>
            </c:strRef>
          </c:cat>
          <c:val>
            <c:numRef>
              <c:f>Graphs!$AA$5:$AA$9</c:f>
              <c:numCache>
                <c:formatCode>General</c:formatCode>
                <c:ptCount val="5"/>
                <c:pt idx="0">
                  <c:v>195</c:v>
                </c:pt>
                <c:pt idx="1">
                  <c:v>80</c:v>
                </c:pt>
                <c:pt idx="2">
                  <c:v>44</c:v>
                </c:pt>
                <c:pt idx="3">
                  <c:v>31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820992"/>
        <c:axId val="90822528"/>
      </c:barChart>
      <c:catAx>
        <c:axId val="90820992"/>
        <c:scaling>
          <c:orientation val="minMax"/>
        </c:scaling>
        <c:delete val="0"/>
        <c:axPos val="b"/>
        <c:majorTickMark val="out"/>
        <c:minorTickMark val="none"/>
        <c:tickLblPos val="nextTo"/>
        <c:crossAx val="90822528"/>
        <c:crosses val="autoZero"/>
        <c:auto val="1"/>
        <c:lblAlgn val="ctr"/>
        <c:lblOffset val="100"/>
        <c:noMultiLvlLbl val="0"/>
      </c:catAx>
      <c:valAx>
        <c:axId val="90822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out"/>
        <c:tickLblPos val="nextTo"/>
        <c:crossAx val="90820992"/>
        <c:crosses val="autoZero"/>
        <c:crossBetween val="between"/>
        <c:majorUnit val="25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Monday, May 18,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Monday, May 18,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Monday, May 18,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Monday, May 18,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Monday, May 18,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Monday, May 18,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Monday, May 18,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Monday, May 18,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Monday, May 18,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Monday, May 18,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Monday, May 18,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Monday, May 18,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dirty="0" smtClean="0"/>
              <a:t>Interlocking deficits of </a:t>
            </a:r>
            <a:r>
              <a:rPr lang="en-US" sz="4000" b="1" dirty="0"/>
              <a:t>Time and </a:t>
            </a:r>
            <a:r>
              <a:rPr lang="en-US" sz="4000" b="1" dirty="0" smtClean="0"/>
              <a:t>Income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en-US" sz="3400" dirty="0">
                <a:solidFill>
                  <a:srgbClr val="990033"/>
                </a:solidFill>
              </a:rPr>
              <a:t>Ajit Zacharias </a:t>
            </a:r>
          </a:p>
          <a:p>
            <a:pPr algn="ctr"/>
            <a:r>
              <a:rPr lang="en-US" sz="3400" dirty="0">
                <a:solidFill>
                  <a:srgbClr val="990033"/>
                </a:solidFill>
              </a:rPr>
              <a:t>Levy Economics Institute of Bard College</a:t>
            </a:r>
          </a:p>
          <a:p>
            <a:endParaRPr lang="en-US" dirty="0" smtClean="0"/>
          </a:p>
          <a:p>
            <a:r>
              <a:rPr lang="en-US" dirty="0"/>
              <a:t>Prepared for the Global Conference </a:t>
            </a:r>
          </a:p>
          <a:p>
            <a:r>
              <a:rPr lang="en-US" dirty="0"/>
              <a:t>“Women and Social Inclusion: From Beijing to Post-2015” </a:t>
            </a:r>
          </a:p>
          <a:p>
            <a:r>
              <a:rPr lang="en-US" dirty="0"/>
              <a:t>May 6—8, 2015, Buenos Aires</a:t>
            </a:r>
          </a:p>
          <a:p>
            <a:endParaRPr lang="en-US" dirty="0"/>
          </a:p>
        </p:txBody>
      </p:sp>
      <p:pic>
        <p:nvPicPr>
          <p:cNvPr id="4" name="Picture 3" descr="New_Levy_logo_sm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57200"/>
            <a:ext cx="1548134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847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Targeting </a:t>
            </a:r>
            <a:r>
              <a:rPr lang="en-US" dirty="0"/>
              <a:t>and determination of benefit levels in social protection and poverty alleviation strategies can be </a:t>
            </a:r>
            <a:r>
              <a:rPr lang="en-US" dirty="0" smtClean="0"/>
              <a:t>seriously misguided </a:t>
            </a:r>
            <a:r>
              <a:rPr lang="en-US" dirty="0"/>
              <a:t>if time deficits are not taken into </a:t>
            </a:r>
            <a:r>
              <a:rPr lang="en-US" dirty="0" smtClean="0"/>
              <a:t>account</a:t>
            </a:r>
          </a:p>
          <a:p>
            <a:r>
              <a:rPr lang="en-US" dirty="0" smtClean="0"/>
              <a:t>Addressing time deficits and persistence of “indecent” work</a:t>
            </a:r>
          </a:p>
          <a:p>
            <a:pPr lvl="1"/>
            <a:r>
              <a:rPr lang="en-US" dirty="0" smtClean="0"/>
              <a:t>Care systems based on public and community-based provisioning of care</a:t>
            </a:r>
          </a:p>
          <a:p>
            <a:pPr lvl="2"/>
            <a:r>
              <a:rPr lang="en-US" dirty="0" smtClean="0"/>
              <a:t>Rather than private market-based solutions</a:t>
            </a:r>
          </a:p>
          <a:p>
            <a:pPr lvl="1"/>
            <a:r>
              <a:rPr lang="en-US" dirty="0" smtClean="0"/>
              <a:t>Labor market initiatives</a:t>
            </a:r>
          </a:p>
          <a:p>
            <a:pPr lvl="2"/>
            <a:r>
              <a:rPr lang="en-US" dirty="0" smtClean="0"/>
              <a:t>Raising minimum wages to “living wages”, enforcing regulation of working hours, reducing gender disparity in pay, and removing the “care penalty”</a:t>
            </a:r>
          </a:p>
          <a:p>
            <a:pPr lvl="1"/>
            <a:r>
              <a:rPr lang="en-US" dirty="0" smtClean="0"/>
              <a:t>Local public goods provision</a:t>
            </a:r>
          </a:p>
          <a:p>
            <a:pPr lvl="2"/>
            <a:r>
              <a:rPr lang="en-US" dirty="0" smtClean="0"/>
              <a:t>Better transportation, access to public services (e.g. water)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021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200" dirty="0" smtClean="0"/>
              <a:t>Rationale 1: </a:t>
            </a:r>
            <a:r>
              <a:rPr lang="en-US" sz="3200" dirty="0"/>
              <a:t>A better measure of income </a:t>
            </a:r>
            <a:r>
              <a:rPr lang="en-US" sz="3200" dirty="0" smtClean="0"/>
              <a:t>poverty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Official </a:t>
            </a:r>
            <a:r>
              <a:rPr lang="en-US" dirty="0"/>
              <a:t>measures assume that people have no time </a:t>
            </a:r>
            <a:r>
              <a:rPr lang="en-US" dirty="0" smtClean="0"/>
              <a:t>deficits</a:t>
            </a:r>
          </a:p>
          <a:p>
            <a:pPr lvl="1"/>
            <a:r>
              <a:rPr lang="en-US" dirty="0"/>
              <a:t>Some low-income families </a:t>
            </a:r>
            <a:r>
              <a:rPr lang="en-US" i="1" dirty="0">
                <a:solidFill>
                  <a:srgbClr val="FF0000"/>
                </a:solidFill>
              </a:rPr>
              <a:t>do not have the time</a:t>
            </a:r>
            <a:r>
              <a:rPr lang="en-US" dirty="0"/>
              <a:t> to perform the essential tasks of household </a:t>
            </a:r>
            <a:r>
              <a:rPr lang="en-US" dirty="0" smtClean="0"/>
              <a:t>production that </a:t>
            </a:r>
            <a:r>
              <a:rPr lang="en-US" dirty="0"/>
              <a:t>needs to be undertaken to reproduce themselves </a:t>
            </a:r>
            <a:r>
              <a:rPr lang="en-US" i="1" dirty="0">
                <a:solidFill>
                  <a:srgbClr val="FF0000"/>
                </a:solidFill>
              </a:rPr>
              <a:t>nor do they have enough money</a:t>
            </a:r>
            <a:r>
              <a:rPr lang="en-US" i="1" dirty="0"/>
              <a:t> </a:t>
            </a:r>
            <a:r>
              <a:rPr lang="en-US" dirty="0"/>
              <a:t>to replace their time deficits with market </a:t>
            </a:r>
            <a:r>
              <a:rPr lang="en-US" dirty="0" smtClean="0"/>
              <a:t>substitutes</a:t>
            </a:r>
          </a:p>
          <a:p>
            <a:r>
              <a:rPr lang="en-US" dirty="0"/>
              <a:t>Because of the neglect of time deficits, official measures </a:t>
            </a:r>
          </a:p>
          <a:p>
            <a:pPr lvl="1"/>
            <a:r>
              <a:rPr lang="en-US" dirty="0"/>
              <a:t>Classify some people who may actually be poor if the monetary costs of time deficits are taken into account as </a:t>
            </a:r>
            <a:r>
              <a:rPr lang="en-US" dirty="0" err="1"/>
              <a:t>nonpoor</a:t>
            </a:r>
            <a:r>
              <a:rPr lang="en-US" dirty="0"/>
              <a:t> (“</a:t>
            </a:r>
            <a:r>
              <a:rPr lang="en-US" dirty="0">
                <a:solidFill>
                  <a:srgbClr val="FF0000"/>
                </a:solidFill>
              </a:rPr>
              <a:t>hidden poo</a:t>
            </a:r>
            <a:r>
              <a:rPr lang="en-US" dirty="0"/>
              <a:t>r”)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Underestimate the income deficit </a:t>
            </a:r>
            <a:r>
              <a:rPr lang="en-US" dirty="0"/>
              <a:t>(the difference between the poverty line and income) of </a:t>
            </a:r>
            <a:r>
              <a:rPr lang="en-US" dirty="0" smtClean="0"/>
              <a:t>poor </a:t>
            </a:r>
            <a:r>
              <a:rPr lang="en-US" dirty="0"/>
              <a:t>people </a:t>
            </a:r>
            <a:r>
              <a:rPr lang="en-US" dirty="0" smtClean="0"/>
              <a:t>incurring </a:t>
            </a:r>
            <a:r>
              <a:rPr lang="en-US" dirty="0"/>
              <a:t>time </a:t>
            </a:r>
            <a:r>
              <a:rPr lang="en-US" dirty="0" smtClean="0"/>
              <a:t>deficits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36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Rationale </a:t>
            </a:r>
            <a:r>
              <a:rPr lang="en-US" dirty="0" smtClean="0"/>
              <a:t>2: </a:t>
            </a:r>
            <a:r>
              <a:rPr lang="en-US" dirty="0"/>
              <a:t>A better measure of </a:t>
            </a:r>
            <a:r>
              <a:rPr lang="en-US" dirty="0" smtClean="0"/>
              <a:t>time deficits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lvl="1"/>
            <a:r>
              <a:rPr lang="en-US" dirty="0"/>
              <a:t>Most existing measures ignore </a:t>
            </a:r>
            <a:r>
              <a:rPr lang="en-US" dirty="0" smtClean="0"/>
              <a:t>intra-household </a:t>
            </a:r>
            <a:r>
              <a:rPr lang="en-US" dirty="0"/>
              <a:t>disparities in time allocation and define time deficits solely at the household-level</a:t>
            </a:r>
          </a:p>
          <a:p>
            <a:pPr lvl="1"/>
            <a:r>
              <a:rPr lang="en-US" dirty="0"/>
              <a:t>Implies the assumption that time deficit of an individual in the household is </a:t>
            </a:r>
            <a:r>
              <a:rPr lang="en-US" i="1" dirty="0">
                <a:solidFill>
                  <a:srgbClr val="FF0000"/>
                </a:solidFill>
              </a:rPr>
              <a:t>automatically offset </a:t>
            </a:r>
            <a:r>
              <a:rPr lang="en-US" dirty="0"/>
              <a:t>by time surplus of another individual in the household</a:t>
            </a:r>
          </a:p>
          <a:p>
            <a:pPr lvl="1"/>
            <a:r>
              <a:rPr lang="en-US" dirty="0"/>
              <a:t>Not a good assumption given the </a:t>
            </a:r>
            <a:r>
              <a:rPr lang="en-US" i="1" dirty="0">
                <a:solidFill>
                  <a:srgbClr val="FF0000"/>
                </a:solidFill>
              </a:rPr>
              <a:t>unequal division of household production tasks within the household</a:t>
            </a:r>
            <a:r>
              <a:rPr lang="en-US" dirty="0"/>
              <a:t>, primarily based on gender</a:t>
            </a:r>
          </a:p>
          <a:p>
            <a:pPr lvl="1"/>
            <a:r>
              <a:rPr lang="en-US" dirty="0"/>
              <a:t>Household-level total of time deficits should be </a:t>
            </a:r>
            <a:r>
              <a:rPr lang="en-US" dirty="0" smtClean="0"/>
              <a:t>measured by</a:t>
            </a:r>
          </a:p>
          <a:p>
            <a:pPr lvl="2"/>
            <a:r>
              <a:rPr lang="en-US" dirty="0" smtClean="0"/>
              <a:t>adding </a:t>
            </a:r>
            <a:r>
              <a:rPr lang="en-US" dirty="0"/>
              <a:t>up time deficits of people in the </a:t>
            </a:r>
            <a:r>
              <a:rPr lang="en-US" dirty="0" smtClean="0"/>
              <a:t>household</a:t>
            </a:r>
          </a:p>
          <a:p>
            <a:pPr lvl="2"/>
            <a:r>
              <a:rPr lang="en-US" i="1" dirty="0" smtClean="0">
                <a:solidFill>
                  <a:srgbClr val="FF0000"/>
                </a:solidFill>
              </a:rPr>
              <a:t>not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by </a:t>
            </a:r>
            <a:r>
              <a:rPr lang="en-US" dirty="0"/>
              <a:t>adding up time deficits and time surpluses of the people in the household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68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Remedy the difficulties by</a:t>
            </a:r>
          </a:p>
          <a:p>
            <a:pPr lvl="1"/>
            <a:r>
              <a:rPr lang="en-US" dirty="0"/>
              <a:t>Developing appropriate measures of individual and household time deficits</a:t>
            </a:r>
          </a:p>
          <a:p>
            <a:pPr lvl="1"/>
            <a:r>
              <a:rPr lang="en-US" dirty="0"/>
              <a:t>Developing an alternative income poverty threshold that is the </a:t>
            </a:r>
            <a:r>
              <a:rPr lang="en-US" i="1" dirty="0">
                <a:solidFill>
                  <a:srgbClr val="FF0000"/>
                </a:solidFill>
              </a:rPr>
              <a:t>sum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of the official threshold and the monetized value of time deficits</a:t>
            </a:r>
          </a:p>
          <a:p>
            <a:pPr lvl="0"/>
            <a:r>
              <a:rPr lang="en-US" dirty="0"/>
              <a:t>Combine the two </a:t>
            </a:r>
            <a:r>
              <a:rPr lang="en-US" i="1" dirty="0">
                <a:solidFill>
                  <a:srgbClr val="FF0000"/>
                </a:solidFill>
              </a:rPr>
              <a:t>interlinked</a:t>
            </a:r>
            <a:r>
              <a:rPr lang="en-US" dirty="0"/>
              <a:t> types of deprivation into a two-dimensional measure of </a:t>
            </a:r>
            <a:r>
              <a:rPr lang="en-US" dirty="0" smtClean="0"/>
              <a:t>poverty (LIMTIP) to obtain </a:t>
            </a:r>
            <a:r>
              <a:rPr lang="en-US" dirty="0"/>
              <a:t>a more accurate profile of </a:t>
            </a:r>
            <a:r>
              <a:rPr lang="en-US" dirty="0" smtClean="0"/>
              <a:t>poverty</a:t>
            </a:r>
          </a:p>
          <a:p>
            <a:r>
              <a:rPr lang="en-US" dirty="0" smtClean="0"/>
              <a:t>Implemented by the Levy Institute for: </a:t>
            </a:r>
            <a:r>
              <a:rPr lang="en-US" dirty="0"/>
              <a:t>Argentina, Chile and Turkey: 2005/2006; Mexico and Korea: </a:t>
            </a:r>
            <a:r>
              <a:rPr lang="en-US" dirty="0" smtClean="0"/>
              <a:t>2008/2009</a:t>
            </a:r>
          </a:p>
          <a:p>
            <a:pPr lvl="1"/>
            <a:r>
              <a:rPr lang="en-US" dirty="0" smtClean="0"/>
              <a:t>Under construction: Estimates for Tanzania and Ghana</a:t>
            </a:r>
          </a:p>
          <a:p>
            <a:r>
              <a:rPr lang="en-US" dirty="0" smtClean="0"/>
              <a:t>Independent estimates: Uruguay (2007 and 2013) and Colombia (2012-2013)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12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Official vs. Levy poverty rates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7625788"/>
              </p:ext>
            </p:extLst>
          </p:nvPr>
        </p:nvGraphicFramePr>
        <p:xfrm>
          <a:off x="457200" y="1600200"/>
          <a:ext cx="80010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90600" y="5334000"/>
            <a:ext cx="723900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Estimates </a:t>
            </a:r>
            <a:r>
              <a:rPr lang="en-US" dirty="0">
                <a:solidFill>
                  <a:srgbClr val="002060"/>
                </a:solidFill>
              </a:rPr>
              <a:t>of the size of the hidden </a:t>
            </a:r>
            <a:r>
              <a:rPr lang="en-US" dirty="0" smtClean="0">
                <a:solidFill>
                  <a:srgbClr val="002060"/>
                </a:solidFill>
              </a:rPr>
              <a:t>poverty rate (gap between official and Levy rate) suggest </a:t>
            </a:r>
            <a:r>
              <a:rPr lang="en-US" dirty="0">
                <a:solidFill>
                  <a:srgbClr val="002060"/>
                </a:solidFill>
              </a:rPr>
              <a:t>that ignoring time deficits in household production led to a major underestimation of the incidence of poverty in all countries</a:t>
            </a:r>
          </a:p>
        </p:txBody>
      </p:sp>
    </p:spTree>
    <p:extLst>
      <p:ext uri="{BB962C8B-B14F-4D97-AF65-F5344CB8AC3E}">
        <p14:creationId xmlns:p14="http://schemas.microsoft.com/office/powerpoint/2010/main" val="142161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Unmet income needs: Ratio of adjusted deficits to official deficits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3234200"/>
              </p:ext>
            </p:extLst>
          </p:nvPr>
        </p:nvGraphicFramePr>
        <p:xfrm>
          <a:off x="457200" y="1600200"/>
          <a:ext cx="82296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7225" y="5410200"/>
            <a:ext cx="73914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dirty="0" smtClean="0">
                <a:solidFill>
                  <a:srgbClr val="002060"/>
                </a:solidFill>
              </a:rPr>
              <a:t>Taking the </a:t>
            </a:r>
            <a:r>
              <a:rPr lang="en-US" dirty="0">
                <a:solidFill>
                  <a:srgbClr val="002060"/>
                </a:solidFill>
              </a:rPr>
              <a:t>costs of time deficits of the officially-poor households into </a:t>
            </a:r>
            <a:r>
              <a:rPr lang="en-US" dirty="0" smtClean="0">
                <a:solidFill>
                  <a:srgbClr val="002060"/>
                </a:solidFill>
              </a:rPr>
              <a:t>account shows that </a:t>
            </a:r>
            <a:r>
              <a:rPr lang="en-US" dirty="0">
                <a:solidFill>
                  <a:srgbClr val="002060"/>
                </a:solidFill>
              </a:rPr>
              <a:t>their unmet income needs are about 1.7 to </a:t>
            </a:r>
            <a:r>
              <a:rPr lang="en-US" dirty="0" smtClean="0">
                <a:solidFill>
                  <a:srgbClr val="002060"/>
                </a:solidFill>
              </a:rPr>
              <a:t>2.6 </a:t>
            </a:r>
            <a:r>
              <a:rPr lang="en-US" dirty="0">
                <a:solidFill>
                  <a:srgbClr val="002060"/>
                </a:solidFill>
              </a:rPr>
              <a:t>times higher than the official </a:t>
            </a:r>
            <a:r>
              <a:rPr lang="en-US" dirty="0" smtClean="0">
                <a:solidFill>
                  <a:srgbClr val="002060"/>
                </a:solidFill>
              </a:rPr>
              <a:t>measures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88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Incidence </a:t>
            </a:r>
            <a:r>
              <a:rPr lang="en-US" sz="2800" dirty="0"/>
              <a:t>of time poverty by weekly hours of employment and sex (percent</a:t>
            </a:r>
            <a:r>
              <a:rPr lang="en-US" sz="2800" dirty="0" smtClean="0"/>
              <a:t>), Turkey 2006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542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Weekly hours of required household production, by weekly hours of employment and </a:t>
            </a:r>
            <a:r>
              <a:rPr lang="en-US" sz="2400" dirty="0" smtClean="0"/>
              <a:t>sex, Turkey 2006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3498345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638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990600"/>
          </a:xfrm>
        </p:spPr>
        <p:txBody>
          <a:bodyPr>
            <a:noAutofit/>
          </a:bodyPr>
          <a:lstStyle/>
          <a:p>
            <a:r>
              <a:rPr lang="en-US" sz="2800" dirty="0"/>
              <a:t>Median ratio of monetized value of time deficit to earnings, by sex and earnings quintile </a:t>
            </a:r>
            <a:r>
              <a:rPr lang="en-US" sz="2800" dirty="0" smtClean="0"/>
              <a:t>(</a:t>
            </a:r>
            <a:r>
              <a:rPr lang="en-US" sz="2800" dirty="0"/>
              <a:t>percent</a:t>
            </a:r>
            <a:r>
              <a:rPr lang="en-US" sz="2400" dirty="0" smtClean="0"/>
              <a:t>), Turkey 2006</a:t>
            </a:r>
            <a:r>
              <a:rPr lang="en-US" sz="2400" b="1" dirty="0"/>
              <a:t/>
            </a:r>
            <a:br>
              <a:rPr lang="en-US" sz="2400" b="1" dirty="0"/>
            </a:b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51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152</TotalTime>
  <Words>589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Interlocking deficits of Time and Income</vt:lpstr>
      <vt:lpstr>Rationale 1: A better measure of income poverty</vt:lpstr>
      <vt:lpstr>Rationale 2: A better measure of time deficits</vt:lpstr>
      <vt:lpstr>Our approach</vt:lpstr>
      <vt:lpstr>Official vs. Levy poverty rates</vt:lpstr>
      <vt:lpstr>Unmet income needs: Ratio of adjusted deficits to official deficits</vt:lpstr>
      <vt:lpstr>Incidence of time poverty by weekly hours of employment and sex (percent), Turkey 2006 </vt:lpstr>
      <vt:lpstr>Weekly hours of required household production, by weekly hours of employment and sex, Turkey 2006 </vt:lpstr>
      <vt:lpstr>Median ratio of monetized value of time deficit to earnings, by sex and earnings quintile (percent), Turkey 2006 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Levy Institute Measure of Time and Income Poverty</dc:title>
  <dc:creator>ajit</dc:creator>
  <cp:lastModifiedBy>Lucia Fiala</cp:lastModifiedBy>
  <cp:revision>22</cp:revision>
  <dcterms:created xsi:type="dcterms:W3CDTF">2015-05-06T23:16:38Z</dcterms:created>
  <dcterms:modified xsi:type="dcterms:W3CDTF">2015-05-18T19:49:07Z</dcterms:modified>
</cp:coreProperties>
</file>